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</p:sldIdLst>
  <p:sldSz cx="18288000" cy="10287000"/>
  <p:notesSz cx="6858000" cy="9144000"/>
  <p:embeddedFontLst>
    <p:embeddedFont>
      <p:font typeface="Canva Sans" panose="020B0604020202020204" charset="0"/>
      <p:regular r:id="rId4"/>
    </p:embeddedFont>
    <p:embeddedFont>
      <p:font typeface="Garet Bold" panose="020B0604020202020204" charset="0"/>
      <p:regular r:id="rId5"/>
    </p:embeddedFont>
    <p:embeddedFont>
      <p:font typeface="Poppins" panose="00000500000000000000" pitchFamily="2" charset="0"/>
      <p:regular r:id="rId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5" d="100"/>
          <a:sy n="45" d="100"/>
        </p:scale>
        <p:origin x="816" y="3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3.fntdata"/><Relationship Id="rId5" Type="http://schemas.openxmlformats.org/officeDocument/2006/relationships/font" Target="fonts/font2.fntdata"/><Relationship Id="rId10" Type="http://schemas.openxmlformats.org/officeDocument/2006/relationships/tableStyles" Target="tableStyles.xml"/><Relationship Id="rId4" Type="http://schemas.openxmlformats.org/officeDocument/2006/relationships/font" Target="fonts/font1.fntdata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svg"/><Relationship Id="rId9" Type="http://schemas.openxmlformats.org/officeDocument/2006/relationships/image" Target="../media/image8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sv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svg"/><Relationship Id="rId4" Type="http://schemas.openxmlformats.org/officeDocument/2006/relationships/image" Target="../media/image11.svg"/><Relationship Id="rId9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36842" y="4306784"/>
            <a:ext cx="18966128" cy="6942477"/>
            <a:chOff x="0" y="0"/>
            <a:chExt cx="4995194" cy="182847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995194" cy="1828471"/>
            </a:xfrm>
            <a:custGeom>
              <a:avLst/>
              <a:gdLst/>
              <a:ahLst/>
              <a:cxnLst/>
              <a:rect l="l" t="t" r="r" b="b"/>
              <a:pathLst>
                <a:path w="4995194" h="1828471">
                  <a:moveTo>
                    <a:pt x="0" y="0"/>
                  </a:moveTo>
                  <a:lnTo>
                    <a:pt x="4995194" y="0"/>
                  </a:lnTo>
                  <a:lnTo>
                    <a:pt x="4995194" y="1828471"/>
                  </a:lnTo>
                  <a:lnTo>
                    <a:pt x="0" y="1828471"/>
                  </a:lnTo>
                  <a:close/>
                </a:path>
              </a:pathLst>
            </a:custGeom>
            <a:solidFill>
              <a:srgbClr val="FFEEBF">
                <a:alpha val="26667"/>
              </a:srgbClr>
            </a:solidFill>
          </p:spPr>
          <p:txBody>
            <a:bodyPr/>
            <a:lstStyle/>
            <a:p>
              <a:endParaRPr lang="pt-BR" dirty="0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995194" cy="18665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28700" y="5320755"/>
            <a:ext cx="6455525" cy="4664873"/>
            <a:chOff x="0" y="0"/>
            <a:chExt cx="1090765" cy="78820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90765" cy="788205"/>
            </a:xfrm>
            <a:custGeom>
              <a:avLst/>
              <a:gdLst/>
              <a:ahLst/>
              <a:cxnLst/>
              <a:rect l="l" t="t" r="r" b="b"/>
              <a:pathLst>
                <a:path w="1090765" h="788205">
                  <a:moveTo>
                    <a:pt x="41974" y="0"/>
                  </a:moveTo>
                  <a:lnTo>
                    <a:pt x="1048790" y="0"/>
                  </a:lnTo>
                  <a:cubicBezTo>
                    <a:pt x="1059923" y="0"/>
                    <a:pt x="1070599" y="4422"/>
                    <a:pt x="1078471" y="12294"/>
                  </a:cubicBezTo>
                  <a:cubicBezTo>
                    <a:pt x="1086342" y="20166"/>
                    <a:pt x="1090765" y="30842"/>
                    <a:pt x="1090765" y="41974"/>
                  </a:cubicBezTo>
                  <a:lnTo>
                    <a:pt x="1090765" y="746231"/>
                  </a:lnTo>
                  <a:cubicBezTo>
                    <a:pt x="1090765" y="757363"/>
                    <a:pt x="1086342" y="768040"/>
                    <a:pt x="1078471" y="775911"/>
                  </a:cubicBezTo>
                  <a:cubicBezTo>
                    <a:pt x="1070599" y="783783"/>
                    <a:pt x="1059923" y="788205"/>
                    <a:pt x="1048790" y="788205"/>
                  </a:cubicBezTo>
                  <a:lnTo>
                    <a:pt x="41974" y="788205"/>
                  </a:lnTo>
                  <a:cubicBezTo>
                    <a:pt x="18793" y="788205"/>
                    <a:pt x="0" y="769413"/>
                    <a:pt x="0" y="746231"/>
                  </a:cubicBezTo>
                  <a:lnTo>
                    <a:pt x="0" y="41974"/>
                  </a:lnTo>
                  <a:cubicBezTo>
                    <a:pt x="0" y="30842"/>
                    <a:pt x="4422" y="20166"/>
                    <a:pt x="12294" y="12294"/>
                  </a:cubicBezTo>
                  <a:cubicBezTo>
                    <a:pt x="20166" y="4422"/>
                    <a:pt x="30842" y="0"/>
                    <a:pt x="41974" y="0"/>
                  </a:cubicBezTo>
                  <a:close/>
                </a:path>
              </a:pathLst>
            </a:custGeom>
            <a:blipFill>
              <a:blip r:embed="rId2"/>
              <a:stretch>
                <a:fillRect t="-6348" b="-6348"/>
              </a:stretch>
            </a:blipFill>
            <a:ln w="57150" cap="rnd">
              <a:solidFill>
                <a:srgbClr val="487307"/>
              </a:solidFill>
              <a:prstDash val="solid"/>
              <a:round/>
            </a:ln>
          </p:spPr>
        </p:sp>
      </p:grpSp>
      <p:sp>
        <p:nvSpPr>
          <p:cNvPr id="7" name="Freeform 7"/>
          <p:cNvSpPr/>
          <p:nvPr/>
        </p:nvSpPr>
        <p:spPr>
          <a:xfrm>
            <a:off x="15768221" y="439630"/>
            <a:ext cx="307387" cy="589070"/>
          </a:xfrm>
          <a:custGeom>
            <a:avLst/>
            <a:gdLst/>
            <a:ahLst/>
            <a:cxnLst/>
            <a:rect l="l" t="t" r="r" b="b"/>
            <a:pathLst>
              <a:path w="307387" h="589070">
                <a:moveTo>
                  <a:pt x="0" y="0"/>
                </a:moveTo>
                <a:lnTo>
                  <a:pt x="307388" y="0"/>
                </a:lnTo>
                <a:lnTo>
                  <a:pt x="307388" y="589070"/>
                </a:lnTo>
                <a:lnTo>
                  <a:pt x="0" y="5890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9118294" y="8192961"/>
            <a:ext cx="678128" cy="678128"/>
            <a:chOff x="0" y="0"/>
            <a:chExt cx="178601" cy="17860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78601" cy="178601"/>
            </a:xfrm>
            <a:custGeom>
              <a:avLst/>
              <a:gdLst/>
              <a:ahLst/>
              <a:cxnLst/>
              <a:rect l="l" t="t" r="r" b="b"/>
              <a:pathLst>
                <a:path w="178601" h="178601">
                  <a:moveTo>
                    <a:pt x="79916" y="0"/>
                  </a:moveTo>
                  <a:lnTo>
                    <a:pt x="98685" y="0"/>
                  </a:lnTo>
                  <a:cubicBezTo>
                    <a:pt x="119880" y="0"/>
                    <a:pt x="140207" y="8420"/>
                    <a:pt x="155195" y="23407"/>
                  </a:cubicBezTo>
                  <a:cubicBezTo>
                    <a:pt x="170182" y="38394"/>
                    <a:pt x="178601" y="58721"/>
                    <a:pt x="178601" y="79916"/>
                  </a:cubicBezTo>
                  <a:lnTo>
                    <a:pt x="178601" y="98685"/>
                  </a:lnTo>
                  <a:cubicBezTo>
                    <a:pt x="178601" y="119880"/>
                    <a:pt x="170182" y="140207"/>
                    <a:pt x="155195" y="155195"/>
                  </a:cubicBezTo>
                  <a:cubicBezTo>
                    <a:pt x="140207" y="170182"/>
                    <a:pt x="119880" y="178601"/>
                    <a:pt x="98685" y="178601"/>
                  </a:cubicBezTo>
                  <a:lnTo>
                    <a:pt x="79916" y="178601"/>
                  </a:lnTo>
                  <a:cubicBezTo>
                    <a:pt x="58721" y="178601"/>
                    <a:pt x="38394" y="170182"/>
                    <a:pt x="23407" y="155195"/>
                  </a:cubicBezTo>
                  <a:cubicBezTo>
                    <a:pt x="8420" y="140207"/>
                    <a:pt x="0" y="119880"/>
                    <a:pt x="0" y="98685"/>
                  </a:cubicBezTo>
                  <a:lnTo>
                    <a:pt x="0" y="79916"/>
                  </a:lnTo>
                  <a:cubicBezTo>
                    <a:pt x="0" y="58721"/>
                    <a:pt x="8420" y="38394"/>
                    <a:pt x="23407" y="23407"/>
                  </a:cubicBezTo>
                  <a:cubicBezTo>
                    <a:pt x="38394" y="8420"/>
                    <a:pt x="58721" y="0"/>
                    <a:pt x="79916" y="0"/>
                  </a:cubicBezTo>
                  <a:close/>
                </a:path>
              </a:pathLst>
            </a:custGeom>
            <a:solidFill>
              <a:srgbClr val="B4C273"/>
            </a:solidFill>
            <a:ln cap="sq">
              <a:noFill/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178601" cy="2167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8946222" y="3352735"/>
            <a:ext cx="678128" cy="678128"/>
            <a:chOff x="0" y="0"/>
            <a:chExt cx="178601" cy="178601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78601" cy="178601"/>
            </a:xfrm>
            <a:custGeom>
              <a:avLst/>
              <a:gdLst/>
              <a:ahLst/>
              <a:cxnLst/>
              <a:rect l="l" t="t" r="r" b="b"/>
              <a:pathLst>
                <a:path w="178601" h="178601">
                  <a:moveTo>
                    <a:pt x="79916" y="0"/>
                  </a:moveTo>
                  <a:lnTo>
                    <a:pt x="98685" y="0"/>
                  </a:lnTo>
                  <a:cubicBezTo>
                    <a:pt x="119880" y="0"/>
                    <a:pt x="140207" y="8420"/>
                    <a:pt x="155195" y="23407"/>
                  </a:cubicBezTo>
                  <a:cubicBezTo>
                    <a:pt x="170182" y="38394"/>
                    <a:pt x="178601" y="58721"/>
                    <a:pt x="178601" y="79916"/>
                  </a:cubicBezTo>
                  <a:lnTo>
                    <a:pt x="178601" y="98685"/>
                  </a:lnTo>
                  <a:cubicBezTo>
                    <a:pt x="178601" y="119880"/>
                    <a:pt x="170182" y="140207"/>
                    <a:pt x="155195" y="155195"/>
                  </a:cubicBezTo>
                  <a:cubicBezTo>
                    <a:pt x="140207" y="170182"/>
                    <a:pt x="119880" y="178601"/>
                    <a:pt x="98685" y="178601"/>
                  </a:cubicBezTo>
                  <a:lnTo>
                    <a:pt x="79916" y="178601"/>
                  </a:lnTo>
                  <a:cubicBezTo>
                    <a:pt x="58721" y="178601"/>
                    <a:pt x="38394" y="170182"/>
                    <a:pt x="23407" y="155195"/>
                  </a:cubicBezTo>
                  <a:cubicBezTo>
                    <a:pt x="8420" y="140207"/>
                    <a:pt x="0" y="119880"/>
                    <a:pt x="0" y="98685"/>
                  </a:cubicBezTo>
                  <a:lnTo>
                    <a:pt x="0" y="79916"/>
                  </a:lnTo>
                  <a:cubicBezTo>
                    <a:pt x="0" y="58721"/>
                    <a:pt x="8420" y="38394"/>
                    <a:pt x="23407" y="23407"/>
                  </a:cubicBezTo>
                  <a:cubicBezTo>
                    <a:pt x="38394" y="8420"/>
                    <a:pt x="58721" y="0"/>
                    <a:pt x="79916" y="0"/>
                  </a:cubicBezTo>
                  <a:close/>
                </a:path>
              </a:pathLst>
            </a:custGeom>
            <a:solidFill>
              <a:srgbClr val="FFB257"/>
            </a:solidFill>
            <a:ln cap="sq">
              <a:noFill/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178601" cy="2167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028700" y="273190"/>
            <a:ext cx="6509491" cy="4703870"/>
            <a:chOff x="0" y="0"/>
            <a:chExt cx="1090765" cy="788205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090765" cy="788205"/>
            </a:xfrm>
            <a:custGeom>
              <a:avLst/>
              <a:gdLst/>
              <a:ahLst/>
              <a:cxnLst/>
              <a:rect l="l" t="t" r="r" b="b"/>
              <a:pathLst>
                <a:path w="1090765" h="788205">
                  <a:moveTo>
                    <a:pt x="41626" y="0"/>
                  </a:moveTo>
                  <a:lnTo>
                    <a:pt x="1049138" y="0"/>
                  </a:lnTo>
                  <a:cubicBezTo>
                    <a:pt x="1060178" y="0"/>
                    <a:pt x="1070766" y="4386"/>
                    <a:pt x="1078573" y="12192"/>
                  </a:cubicBezTo>
                  <a:cubicBezTo>
                    <a:pt x="1086379" y="19999"/>
                    <a:pt x="1090765" y="30586"/>
                    <a:pt x="1090765" y="41626"/>
                  </a:cubicBezTo>
                  <a:lnTo>
                    <a:pt x="1090765" y="746579"/>
                  </a:lnTo>
                  <a:cubicBezTo>
                    <a:pt x="1090765" y="757619"/>
                    <a:pt x="1086379" y="768207"/>
                    <a:pt x="1078573" y="776013"/>
                  </a:cubicBezTo>
                  <a:cubicBezTo>
                    <a:pt x="1070766" y="783820"/>
                    <a:pt x="1060178" y="788205"/>
                    <a:pt x="1049138" y="788205"/>
                  </a:cubicBezTo>
                  <a:lnTo>
                    <a:pt x="41626" y="788205"/>
                  </a:lnTo>
                  <a:cubicBezTo>
                    <a:pt x="18637" y="788205"/>
                    <a:pt x="0" y="769568"/>
                    <a:pt x="0" y="746579"/>
                  </a:cubicBezTo>
                  <a:lnTo>
                    <a:pt x="0" y="41626"/>
                  </a:lnTo>
                  <a:cubicBezTo>
                    <a:pt x="0" y="30586"/>
                    <a:pt x="4386" y="19999"/>
                    <a:pt x="12192" y="12192"/>
                  </a:cubicBezTo>
                  <a:cubicBezTo>
                    <a:pt x="19999" y="4386"/>
                    <a:pt x="30586" y="0"/>
                    <a:pt x="41626" y="0"/>
                  </a:cubicBezTo>
                  <a:close/>
                </a:path>
              </a:pathLst>
            </a:custGeom>
            <a:blipFill>
              <a:blip r:embed="rId5"/>
              <a:stretch>
                <a:fillRect l="-4196" r="-4196"/>
              </a:stretch>
            </a:blipFill>
            <a:ln w="57150" cap="rnd">
              <a:solidFill>
                <a:srgbClr val="487307"/>
              </a:solidFill>
              <a:prstDash val="solid"/>
              <a:round/>
            </a:ln>
          </p:spPr>
        </p:sp>
      </p:grpSp>
      <p:sp>
        <p:nvSpPr>
          <p:cNvPr id="16" name="Freeform 16"/>
          <p:cNvSpPr/>
          <p:nvPr/>
        </p:nvSpPr>
        <p:spPr>
          <a:xfrm>
            <a:off x="9224360" y="8359183"/>
            <a:ext cx="465994" cy="345683"/>
          </a:xfrm>
          <a:custGeom>
            <a:avLst/>
            <a:gdLst/>
            <a:ahLst/>
            <a:cxnLst/>
            <a:rect l="l" t="t" r="r" b="b"/>
            <a:pathLst>
              <a:path w="465994" h="345683">
                <a:moveTo>
                  <a:pt x="0" y="0"/>
                </a:moveTo>
                <a:lnTo>
                  <a:pt x="465994" y="0"/>
                </a:lnTo>
                <a:lnTo>
                  <a:pt x="465994" y="345683"/>
                </a:lnTo>
                <a:lnTo>
                  <a:pt x="0" y="34568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9113214" y="3476120"/>
            <a:ext cx="344144" cy="332881"/>
          </a:xfrm>
          <a:custGeom>
            <a:avLst/>
            <a:gdLst/>
            <a:ahLst/>
            <a:cxnLst/>
            <a:rect l="l" t="t" r="r" b="b"/>
            <a:pathLst>
              <a:path w="344144" h="332881">
                <a:moveTo>
                  <a:pt x="0" y="0"/>
                </a:moveTo>
                <a:lnTo>
                  <a:pt x="344143" y="0"/>
                </a:lnTo>
                <a:lnTo>
                  <a:pt x="344143" y="332881"/>
                </a:lnTo>
                <a:lnTo>
                  <a:pt x="0" y="33288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8946222" y="943715"/>
            <a:ext cx="7801221" cy="10820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904"/>
              </a:lnSpc>
            </a:pPr>
            <a:r>
              <a:rPr lang="en-US" sz="8498" b="1" dirty="0" err="1">
                <a:solidFill>
                  <a:srgbClr val="FFB257"/>
                </a:solidFill>
                <a:latin typeface="Garet Bold"/>
                <a:ea typeface="Garet Bold"/>
                <a:cs typeface="Garet Bold"/>
                <a:sym typeface="Garet Bold"/>
              </a:rPr>
              <a:t>Problema</a:t>
            </a:r>
            <a:r>
              <a:rPr lang="en-US" sz="8498" b="1" dirty="0">
                <a:solidFill>
                  <a:srgbClr val="FFB257"/>
                </a:solidFill>
                <a:latin typeface="Garet Bold"/>
                <a:ea typeface="Garet Bold"/>
                <a:cs typeface="Garet Bold"/>
                <a:sym typeface="Garet Bold"/>
              </a:rPr>
              <a:t> 🌱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405385" y="2715365"/>
            <a:ext cx="6656137" cy="2111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31"/>
              </a:lnSpc>
              <a:spcBef>
                <a:spcPct val="0"/>
              </a:spcBef>
            </a:pPr>
            <a:r>
              <a:rPr lang="en-US" sz="2379">
                <a:solidFill>
                  <a:srgbClr val="487307"/>
                </a:solidFill>
                <a:latin typeface="Poppins"/>
                <a:ea typeface="Poppins"/>
                <a:cs typeface="Poppins"/>
                <a:sym typeface="Poppins"/>
              </a:rPr>
              <a:t>Pequenos agricultores muitas vezes não têm acesso a informações climáticas locais e confiáveis, o que dificulta o planejamento do plantio, irrigação e colheita.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405385" y="7467049"/>
            <a:ext cx="6656137" cy="24089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91"/>
              </a:lnSpc>
              <a:spcBef>
                <a:spcPct val="0"/>
              </a:spcBef>
            </a:pPr>
            <a:r>
              <a:rPr lang="en-US" sz="2279">
                <a:solidFill>
                  <a:srgbClr val="487307"/>
                </a:solidFill>
                <a:latin typeface="Poppins"/>
                <a:ea typeface="Poppins"/>
                <a:cs typeface="Poppins"/>
                <a:sym typeface="Poppins"/>
              </a:rPr>
              <a:t>Criação da Estação Agroclimática Portátil, uma miniestação inteligente, portátil e de baixo custo, que monitora em tempo real temperatura, umidade, pressão e luminosidade, exibindo em tela e enviando para a nuvem.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8946222" y="5900310"/>
            <a:ext cx="7801221" cy="10820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904"/>
              </a:lnSpc>
            </a:pPr>
            <a:r>
              <a:rPr lang="en-US" sz="8498" b="1">
                <a:solidFill>
                  <a:srgbClr val="70821F"/>
                </a:solidFill>
                <a:latin typeface="Garet Bold"/>
                <a:ea typeface="Garet Bold"/>
                <a:cs typeface="Garet Bold"/>
                <a:sym typeface="Garet Bold"/>
              </a:rPr>
              <a:t>Solução ⚡</a:t>
            </a:r>
          </a:p>
        </p:txBody>
      </p:sp>
      <p:sp>
        <p:nvSpPr>
          <p:cNvPr id="24" name="TextBox 18">
            <a:extLst>
              <a:ext uri="{FF2B5EF4-FFF2-40B4-BE49-F238E27FC236}">
                <a16:creationId xmlns:a16="http://schemas.microsoft.com/office/drawing/2014/main" id="{4B69CC73-6275-5E2E-7048-D9A01A06BDB1}"/>
              </a:ext>
            </a:extLst>
          </p:cNvPr>
          <p:cNvSpPr txBox="1"/>
          <p:nvPr/>
        </p:nvSpPr>
        <p:spPr>
          <a:xfrm>
            <a:off x="17670485" y="9343285"/>
            <a:ext cx="617515" cy="9444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904"/>
              </a:lnSpc>
            </a:pPr>
            <a:r>
              <a:rPr lang="en-US" sz="4400" b="1" dirty="0">
                <a:solidFill>
                  <a:srgbClr val="FFB257"/>
                </a:solidFill>
                <a:latin typeface="Garet Bold"/>
                <a:ea typeface="Garet Bold"/>
                <a:cs typeface="Garet Bold"/>
                <a:sym typeface="Garet Bold"/>
              </a:rPr>
              <a:t> 1</a:t>
            </a:r>
            <a:endParaRPr lang="en-US" sz="8498" b="1" dirty="0">
              <a:solidFill>
                <a:srgbClr val="FFB257"/>
              </a:solidFill>
              <a:latin typeface="Garet Bold"/>
              <a:ea typeface="Garet Bold"/>
              <a:cs typeface="Garet Bold"/>
              <a:sym typeface="Garet Bol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3218" t="-22650" r="-7570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508106" y="3275857"/>
            <a:ext cx="21215842" cy="11964886"/>
          </a:xfrm>
          <a:custGeom>
            <a:avLst/>
            <a:gdLst/>
            <a:ahLst/>
            <a:cxnLst/>
            <a:rect l="l" t="t" r="r" b="b"/>
            <a:pathLst>
              <a:path w="21215842" h="11964886">
                <a:moveTo>
                  <a:pt x="0" y="0"/>
                </a:moveTo>
                <a:lnTo>
                  <a:pt x="21215842" y="0"/>
                </a:lnTo>
                <a:lnTo>
                  <a:pt x="21215842" y="11964886"/>
                </a:lnTo>
                <a:lnTo>
                  <a:pt x="0" y="1196488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2865776" y="323934"/>
            <a:ext cx="5196959" cy="704766"/>
            <a:chOff x="0" y="0"/>
            <a:chExt cx="2637524" cy="35767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637524" cy="357678"/>
            </a:xfrm>
            <a:custGeom>
              <a:avLst/>
              <a:gdLst/>
              <a:ahLst/>
              <a:cxnLst/>
              <a:rect l="l" t="t" r="r" b="b"/>
              <a:pathLst>
                <a:path w="2637524" h="357678">
                  <a:moveTo>
                    <a:pt x="2434324" y="0"/>
                  </a:moveTo>
                  <a:cubicBezTo>
                    <a:pt x="2546548" y="0"/>
                    <a:pt x="2637524" y="80069"/>
                    <a:pt x="2637524" y="178839"/>
                  </a:cubicBezTo>
                  <a:cubicBezTo>
                    <a:pt x="2637524" y="277609"/>
                    <a:pt x="2546548" y="357678"/>
                    <a:pt x="2434324" y="357678"/>
                  </a:cubicBezTo>
                  <a:lnTo>
                    <a:pt x="203200" y="357678"/>
                  </a:lnTo>
                  <a:cubicBezTo>
                    <a:pt x="90976" y="357678"/>
                    <a:pt x="0" y="277609"/>
                    <a:pt x="0" y="178839"/>
                  </a:cubicBezTo>
                  <a:cubicBezTo>
                    <a:pt x="0" y="80069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2637524" cy="3957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2265592" y="3655403"/>
            <a:ext cx="6620101" cy="1791466"/>
            <a:chOff x="0" y="0"/>
            <a:chExt cx="1743566" cy="47182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743566" cy="471826"/>
            </a:xfrm>
            <a:custGeom>
              <a:avLst/>
              <a:gdLst/>
              <a:ahLst/>
              <a:cxnLst/>
              <a:rect l="l" t="t" r="r" b="b"/>
              <a:pathLst>
                <a:path w="1743566" h="471826">
                  <a:moveTo>
                    <a:pt x="19881" y="0"/>
                  </a:moveTo>
                  <a:lnTo>
                    <a:pt x="1723685" y="0"/>
                  </a:lnTo>
                  <a:cubicBezTo>
                    <a:pt x="1728958" y="0"/>
                    <a:pt x="1734014" y="2095"/>
                    <a:pt x="1737743" y="5823"/>
                  </a:cubicBezTo>
                  <a:cubicBezTo>
                    <a:pt x="1741471" y="9551"/>
                    <a:pt x="1743566" y="14608"/>
                    <a:pt x="1743566" y="19881"/>
                  </a:cubicBezTo>
                  <a:lnTo>
                    <a:pt x="1743566" y="451946"/>
                  </a:lnTo>
                  <a:cubicBezTo>
                    <a:pt x="1743566" y="457218"/>
                    <a:pt x="1741471" y="462275"/>
                    <a:pt x="1737743" y="466004"/>
                  </a:cubicBezTo>
                  <a:cubicBezTo>
                    <a:pt x="1734014" y="469732"/>
                    <a:pt x="1728958" y="471826"/>
                    <a:pt x="1723685" y="471826"/>
                  </a:cubicBezTo>
                  <a:lnTo>
                    <a:pt x="19881" y="471826"/>
                  </a:lnTo>
                  <a:cubicBezTo>
                    <a:pt x="14608" y="471826"/>
                    <a:pt x="9551" y="469732"/>
                    <a:pt x="5823" y="466004"/>
                  </a:cubicBezTo>
                  <a:cubicBezTo>
                    <a:pt x="2095" y="462275"/>
                    <a:pt x="0" y="457218"/>
                    <a:pt x="0" y="451946"/>
                  </a:cubicBezTo>
                  <a:lnTo>
                    <a:pt x="0" y="19881"/>
                  </a:lnTo>
                  <a:cubicBezTo>
                    <a:pt x="0" y="14608"/>
                    <a:pt x="2095" y="9551"/>
                    <a:pt x="5823" y="5823"/>
                  </a:cubicBezTo>
                  <a:cubicBezTo>
                    <a:pt x="9551" y="2095"/>
                    <a:pt x="14608" y="0"/>
                    <a:pt x="19881" y="0"/>
                  </a:cubicBezTo>
                  <a:close/>
                </a:path>
              </a:pathLst>
            </a:custGeom>
            <a:solidFill>
              <a:srgbClr val="487307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1743566" cy="5194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B4C273"/>
                  </a:solidFill>
                  <a:latin typeface="Canva Sans"/>
                  <a:ea typeface="Canva Sans"/>
                  <a:cs typeface="Canva Sans"/>
                  <a:sym typeface="Canva Sans"/>
                </a:rPr>
                <a:t>Agricultores </a:t>
              </a:r>
              <a:r>
                <a:rPr lang="en-US" sz="2499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→ tomam decisões mais inteligentes sobre irrigação, plantio e colheita.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1162337" y="3779908"/>
            <a:ext cx="6620101" cy="1542457"/>
            <a:chOff x="0" y="0"/>
            <a:chExt cx="1743566" cy="406244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743566" cy="406244"/>
            </a:xfrm>
            <a:custGeom>
              <a:avLst/>
              <a:gdLst/>
              <a:ahLst/>
              <a:cxnLst/>
              <a:rect l="l" t="t" r="r" b="b"/>
              <a:pathLst>
                <a:path w="1743566" h="406244">
                  <a:moveTo>
                    <a:pt x="19881" y="0"/>
                  </a:moveTo>
                  <a:lnTo>
                    <a:pt x="1723685" y="0"/>
                  </a:lnTo>
                  <a:cubicBezTo>
                    <a:pt x="1728958" y="0"/>
                    <a:pt x="1734014" y="2095"/>
                    <a:pt x="1737743" y="5823"/>
                  </a:cubicBezTo>
                  <a:cubicBezTo>
                    <a:pt x="1741471" y="9551"/>
                    <a:pt x="1743566" y="14608"/>
                    <a:pt x="1743566" y="19881"/>
                  </a:cubicBezTo>
                  <a:lnTo>
                    <a:pt x="1743566" y="386363"/>
                  </a:lnTo>
                  <a:cubicBezTo>
                    <a:pt x="1743566" y="391636"/>
                    <a:pt x="1741471" y="396692"/>
                    <a:pt x="1737743" y="400421"/>
                  </a:cubicBezTo>
                  <a:cubicBezTo>
                    <a:pt x="1734014" y="404149"/>
                    <a:pt x="1728958" y="406244"/>
                    <a:pt x="1723685" y="406244"/>
                  </a:cubicBezTo>
                  <a:lnTo>
                    <a:pt x="19881" y="406244"/>
                  </a:lnTo>
                  <a:cubicBezTo>
                    <a:pt x="14608" y="406244"/>
                    <a:pt x="9551" y="404149"/>
                    <a:pt x="5823" y="400421"/>
                  </a:cubicBezTo>
                  <a:cubicBezTo>
                    <a:pt x="2095" y="396692"/>
                    <a:pt x="0" y="391636"/>
                    <a:pt x="0" y="386363"/>
                  </a:cubicBezTo>
                  <a:lnTo>
                    <a:pt x="0" y="19881"/>
                  </a:lnTo>
                  <a:cubicBezTo>
                    <a:pt x="0" y="14608"/>
                    <a:pt x="2095" y="9551"/>
                    <a:pt x="5823" y="5823"/>
                  </a:cubicBezTo>
                  <a:cubicBezTo>
                    <a:pt x="9551" y="2095"/>
                    <a:pt x="14608" y="0"/>
                    <a:pt x="19881" y="0"/>
                  </a:cubicBezTo>
                  <a:close/>
                </a:path>
              </a:pathLst>
            </a:custGeom>
            <a:solidFill>
              <a:srgbClr val="70821F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47625"/>
              <a:ext cx="1743566" cy="4538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B4C273"/>
                  </a:solidFill>
                  <a:latin typeface="Canva Sans"/>
                  <a:ea typeface="Canva Sans"/>
                  <a:cs typeface="Canva Sans"/>
                  <a:sym typeface="Canva Sans"/>
                </a:rPr>
                <a:t>Sustentabilidade </a:t>
              </a:r>
              <a:r>
                <a:rPr lang="en-US" sz="2499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→ reduz desperdício de água e energia.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5833950" y="6609659"/>
            <a:ext cx="6620101" cy="1399180"/>
            <a:chOff x="0" y="0"/>
            <a:chExt cx="1743566" cy="368508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743566" cy="368508"/>
            </a:xfrm>
            <a:custGeom>
              <a:avLst/>
              <a:gdLst/>
              <a:ahLst/>
              <a:cxnLst/>
              <a:rect l="l" t="t" r="r" b="b"/>
              <a:pathLst>
                <a:path w="1743566" h="368508">
                  <a:moveTo>
                    <a:pt x="19881" y="0"/>
                  </a:moveTo>
                  <a:lnTo>
                    <a:pt x="1723685" y="0"/>
                  </a:lnTo>
                  <a:cubicBezTo>
                    <a:pt x="1728958" y="0"/>
                    <a:pt x="1734014" y="2095"/>
                    <a:pt x="1737743" y="5823"/>
                  </a:cubicBezTo>
                  <a:cubicBezTo>
                    <a:pt x="1741471" y="9551"/>
                    <a:pt x="1743566" y="14608"/>
                    <a:pt x="1743566" y="19881"/>
                  </a:cubicBezTo>
                  <a:lnTo>
                    <a:pt x="1743566" y="348627"/>
                  </a:lnTo>
                  <a:cubicBezTo>
                    <a:pt x="1743566" y="353900"/>
                    <a:pt x="1741471" y="358957"/>
                    <a:pt x="1737743" y="362685"/>
                  </a:cubicBezTo>
                  <a:cubicBezTo>
                    <a:pt x="1734014" y="366414"/>
                    <a:pt x="1728958" y="368508"/>
                    <a:pt x="1723685" y="368508"/>
                  </a:cubicBezTo>
                  <a:lnTo>
                    <a:pt x="19881" y="368508"/>
                  </a:lnTo>
                  <a:cubicBezTo>
                    <a:pt x="14608" y="368508"/>
                    <a:pt x="9551" y="366414"/>
                    <a:pt x="5823" y="362685"/>
                  </a:cubicBezTo>
                  <a:cubicBezTo>
                    <a:pt x="2095" y="358957"/>
                    <a:pt x="0" y="353900"/>
                    <a:pt x="0" y="348627"/>
                  </a:cubicBezTo>
                  <a:lnTo>
                    <a:pt x="0" y="19881"/>
                  </a:lnTo>
                  <a:cubicBezTo>
                    <a:pt x="0" y="14608"/>
                    <a:pt x="2095" y="9551"/>
                    <a:pt x="5823" y="5823"/>
                  </a:cubicBezTo>
                  <a:cubicBezTo>
                    <a:pt x="9551" y="2095"/>
                    <a:pt x="14608" y="0"/>
                    <a:pt x="19881" y="0"/>
                  </a:cubicBezTo>
                  <a:close/>
                </a:path>
              </a:pathLst>
            </a:custGeom>
            <a:solidFill>
              <a:srgbClr val="B4C273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47625"/>
              <a:ext cx="1743566" cy="4161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487307"/>
                  </a:solidFill>
                  <a:latin typeface="Canva Sans"/>
                  <a:ea typeface="Canva Sans"/>
                  <a:cs typeface="Canva Sans"/>
                  <a:sym typeface="Canva Sans"/>
                </a:rPr>
                <a:t>Tecnologia acessível</a:t>
              </a:r>
              <a:r>
                <a:rPr lang="en-US" sz="2499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 → projeto educacional, replicável e aberto.</a:t>
              </a:r>
            </a:p>
          </p:txBody>
        </p:sp>
      </p:grpSp>
      <p:sp>
        <p:nvSpPr>
          <p:cNvPr id="16" name="Freeform 16"/>
          <p:cNvSpPr/>
          <p:nvPr/>
        </p:nvSpPr>
        <p:spPr>
          <a:xfrm>
            <a:off x="16626436" y="4945258"/>
            <a:ext cx="1156002" cy="1664401"/>
          </a:xfrm>
          <a:custGeom>
            <a:avLst/>
            <a:gdLst/>
            <a:ahLst/>
            <a:cxnLst/>
            <a:rect l="l" t="t" r="r" b="b"/>
            <a:pathLst>
              <a:path w="1156002" h="1664401">
                <a:moveTo>
                  <a:pt x="0" y="0"/>
                </a:moveTo>
                <a:lnTo>
                  <a:pt x="1156002" y="0"/>
                </a:lnTo>
                <a:lnTo>
                  <a:pt x="1156002" y="1664401"/>
                </a:lnTo>
                <a:lnTo>
                  <a:pt x="0" y="166440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2265592" y="2062308"/>
            <a:ext cx="1611300" cy="1648139"/>
          </a:xfrm>
          <a:custGeom>
            <a:avLst/>
            <a:gdLst/>
            <a:ahLst/>
            <a:cxnLst/>
            <a:rect l="l" t="t" r="r" b="b"/>
            <a:pathLst>
              <a:path w="1611300" h="1648139">
                <a:moveTo>
                  <a:pt x="0" y="0"/>
                </a:moveTo>
                <a:lnTo>
                  <a:pt x="1611300" y="0"/>
                </a:lnTo>
                <a:lnTo>
                  <a:pt x="1611300" y="1648139"/>
                </a:lnTo>
                <a:lnTo>
                  <a:pt x="0" y="164813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0443240" y="2381878"/>
            <a:ext cx="1787958" cy="1787958"/>
          </a:xfrm>
          <a:custGeom>
            <a:avLst/>
            <a:gdLst/>
            <a:ahLst/>
            <a:cxnLst/>
            <a:rect l="l" t="t" r="r" b="b"/>
            <a:pathLst>
              <a:path w="1787958" h="1787958">
                <a:moveTo>
                  <a:pt x="0" y="0"/>
                </a:moveTo>
                <a:lnTo>
                  <a:pt x="1787958" y="0"/>
                </a:lnTo>
                <a:lnTo>
                  <a:pt x="1787958" y="1787958"/>
                </a:lnTo>
                <a:lnTo>
                  <a:pt x="0" y="178795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7844760" y="5571743"/>
            <a:ext cx="2598480" cy="1327587"/>
          </a:xfrm>
          <a:custGeom>
            <a:avLst/>
            <a:gdLst/>
            <a:ahLst/>
            <a:cxnLst/>
            <a:rect l="l" t="t" r="r" b="b"/>
            <a:pathLst>
              <a:path w="2598480" h="1327587">
                <a:moveTo>
                  <a:pt x="0" y="0"/>
                </a:moveTo>
                <a:lnTo>
                  <a:pt x="2598480" y="0"/>
                </a:lnTo>
                <a:lnTo>
                  <a:pt x="2598480" y="1327587"/>
                </a:lnTo>
                <a:lnTo>
                  <a:pt x="0" y="132758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4980810" y="1403470"/>
            <a:ext cx="6866077" cy="862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58"/>
              </a:lnSpc>
              <a:spcBef>
                <a:spcPct val="0"/>
              </a:spcBef>
            </a:pPr>
            <a:r>
              <a:rPr lang="en-US" sz="5041" b="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IMPACTO &amp; VALOR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2758116" y="503646"/>
            <a:ext cx="5412281" cy="3072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5"/>
              </a:lnSpc>
              <a:spcBef>
                <a:spcPct val="0"/>
              </a:spcBef>
            </a:pPr>
            <a:r>
              <a:rPr lang="en-US" sz="1804" b="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ESTAÇÃO AGROCLIMÁTICA  PORÁTIL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940330" y="8674901"/>
            <a:ext cx="14318970" cy="5833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91"/>
              </a:lnSpc>
              <a:spcBef>
                <a:spcPct val="0"/>
              </a:spcBef>
            </a:pPr>
            <a:r>
              <a:rPr lang="en-US" sz="327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“Mais produção, menos desperdício, tecnologia no campo.” 🌾⚡</a:t>
            </a:r>
          </a:p>
        </p:txBody>
      </p:sp>
      <p:sp>
        <p:nvSpPr>
          <p:cNvPr id="25" name="TextBox 18">
            <a:extLst>
              <a:ext uri="{FF2B5EF4-FFF2-40B4-BE49-F238E27FC236}">
                <a16:creationId xmlns:a16="http://schemas.microsoft.com/office/drawing/2014/main" id="{125703FE-3493-593B-7BD7-3CC869D223B9}"/>
              </a:ext>
            </a:extLst>
          </p:cNvPr>
          <p:cNvSpPr txBox="1"/>
          <p:nvPr/>
        </p:nvSpPr>
        <p:spPr>
          <a:xfrm>
            <a:off x="17602201" y="9343285"/>
            <a:ext cx="685800" cy="9444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904"/>
              </a:lnSpc>
            </a:pPr>
            <a:r>
              <a:rPr lang="en-US" sz="4400" b="1" dirty="0">
                <a:solidFill>
                  <a:srgbClr val="FFB257"/>
                </a:solidFill>
                <a:latin typeface="Garet Bold"/>
                <a:ea typeface="Garet Bold"/>
                <a:cs typeface="Garet Bold"/>
                <a:sym typeface="Garet Bold"/>
              </a:rPr>
              <a:t> 2</a:t>
            </a:r>
            <a:endParaRPr lang="en-US" sz="8498" b="1" dirty="0">
              <a:solidFill>
                <a:srgbClr val="FFB257"/>
              </a:solidFill>
              <a:latin typeface="Garet Bold"/>
              <a:ea typeface="Garet Bold"/>
              <a:cs typeface="Garet Bold"/>
              <a:sym typeface="Garet Bol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123</Words>
  <Application>Microsoft Office PowerPoint</Application>
  <PresentationFormat>Personalizar</PresentationFormat>
  <Paragraphs>12</Paragraphs>
  <Slides>2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</vt:i4>
      </vt:variant>
    </vt:vector>
  </HeadingPairs>
  <TitlesOfParts>
    <vt:vector size="8" baseType="lpstr">
      <vt:lpstr>Canva Sans</vt:lpstr>
      <vt:lpstr>Calibri</vt:lpstr>
      <vt:lpstr>Garet Bold</vt:lpstr>
      <vt:lpstr>Arial</vt:lpstr>
      <vt:lpstr>Poppins</vt:lpstr>
      <vt:lpstr>Office Theme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Problema</dc:title>
  <cp:lastModifiedBy>rafael f</cp:lastModifiedBy>
  <cp:revision>2</cp:revision>
  <dcterms:created xsi:type="dcterms:W3CDTF">2006-08-16T00:00:00Z</dcterms:created>
  <dcterms:modified xsi:type="dcterms:W3CDTF">2025-09-17T15:30:46Z</dcterms:modified>
  <dc:identifier>DAGyZ9STe1Q</dc:identifier>
</cp:coreProperties>
</file>